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2" r:id="rId3"/>
    <p:sldId id="264" r:id="rId4"/>
    <p:sldId id="260" r:id="rId5"/>
    <p:sldId id="267" r:id="rId6"/>
    <p:sldId id="271" r:id="rId7"/>
    <p:sldId id="270" r:id="rId8"/>
    <p:sldId id="269" r:id="rId9"/>
    <p:sldId id="262" r:id="rId10"/>
    <p:sldId id="259" r:id="rId11"/>
    <p:sldId id="265" r:id="rId12"/>
    <p:sldId id="268" r:id="rId13"/>
    <p:sldId id="321" r:id="rId14"/>
    <p:sldId id="273" r:id="rId15"/>
    <p:sldId id="263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оглавления" id="{6FA16AF3-80AF-430F-8CB0-662117E49038}">
          <p14:sldIdLst/>
        </p14:section>
        <p14:section name="Раздел 1" id="{4D02C900-5CBB-4629-818A-404C09EDBB5D}">
          <p14:sldIdLst>
            <p14:sldId id="257"/>
            <p14:sldId id="272"/>
            <p14:sldId id="264"/>
            <p14:sldId id="260"/>
            <p14:sldId id="267"/>
            <p14:sldId id="271"/>
            <p14:sldId id="270"/>
            <p14:sldId id="269"/>
            <p14:sldId id="262"/>
            <p14:sldId id="259"/>
            <p14:sldId id="265"/>
            <p14:sldId id="268"/>
            <p14:sldId id="321"/>
            <p14:sldId id="273"/>
            <p14:sldId id="263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17CB0-DB72-4F87-91F7-B2607E0D860D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381BA-B0AE-48A9-8C3C-7A3854FD1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16EE-690D-4156-8CD7-527FBA5AE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F93412-5888-4EF4-A063-DE03E65B9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E8146-BD9A-4C16-AB7D-9C0ECEDE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FC2D36-F019-4064-BE20-47BDCF95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D9FD23-CA20-4D21-9C2B-C9626A9A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4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E5EE9-C00D-469B-9CAD-B20AB5E69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3B2443-C633-4CFC-A8CF-EDF5AE99A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89B698-A7F6-43B8-827B-793031DC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AA845-8B42-4A53-8DE9-A2CC78381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A6CE7-A035-4B48-BFD7-3B1270B8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7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955408-0F56-436E-9CAE-9686F0E5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346BF6-96FF-4D1A-AB16-903369BD7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58F62F-E919-44A8-9BA6-C84FE13A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05FD5-8D3E-49B1-A921-F9424008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BFB584-4A33-4A80-BA4E-1602F601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0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1D17E-95B4-4075-B23C-A31489CD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C5B493-76B5-4B64-B09F-A3036A642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360364-0826-4854-878E-8A6059EC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21B6B2-EA6C-4473-8E09-0EA4F991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745E4C-340D-4475-9A22-41935AC8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9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BDB72-3FE5-4F14-A2D3-82EB42F63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02EB91-5572-4DC1-9D11-EEFE364CE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5B28AD-7CF1-4615-95B1-93122308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72340-5832-4976-9D5E-E522C47E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3B63D-5D46-490D-912D-AA19FAA37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3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97E92-7494-4021-BE50-AC561EB9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2AE29-07D1-432D-9BAB-D75E1E605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9CF91F-3329-40AD-A40F-356EF1E59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4B274-5455-458B-98BF-C314A215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A64A6F-C804-4BBC-A93B-D5F1C514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417F58-8737-4D3E-B704-A7077BA3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8F7B9-9CC8-4C12-A1DD-EEC17FD4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4C3FE1-A284-4ECD-AD15-B73A73D77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060EEE-4A8C-4BD7-BFB0-C6F81C4F9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D16595-ECEE-4B49-9EE2-2955D2421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1E6437-30CB-49E3-80EC-57E70C8D9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44CCCC-D27B-4895-841F-B64EEA021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9F7201-D752-41A6-AF39-F988F3D7D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06281E-0245-4FAA-B759-23994BF4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0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6792C-7D6F-4DA0-8235-DBC74C52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92E309-4935-457D-94D9-61C1EFAD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34017C-B37A-4CA6-80A5-1707C6FF0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0D6C6A-8059-4A0B-AEFB-64A0F10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189213-BF68-445B-8C08-24B2405A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075E18-AC44-45E9-B392-CFE873534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5E495C-8D98-4E98-AD07-88769D66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5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29711-5CEC-4A94-AE4A-F7B22D57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BA53E7-3D69-4A57-9D7D-A0775832D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20903-D912-4D03-BDC9-61F6DEBB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3F5F5F-2AFA-4B18-B9B0-45E7C8B1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BA3233-A92D-4DA1-8219-0C7B290F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614C24-25BA-4B6C-84C1-AF0918A1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4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927D1-1BFA-4C71-8C23-643B5991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743B2E-A1F3-484A-863E-D54F2FEE9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0E6BFD-4DEC-4351-BBF2-776DC88CD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8311EC-31C5-44FD-8EC6-A40134A0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744D4-9973-4AED-9477-AAB154A8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B0B90-B78A-4CDD-B648-236F648F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06DD9-36DB-4300-916A-D1525DCA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4DB72B-A190-408B-AB8D-4CA4715C4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0C2C27-E99D-4AC3-886A-82DE695DA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78ED-0E2B-4EE6-ABA3-15F961D57706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F9A3C9-D22D-42A1-A5A3-4CAA8514D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12B96-02B3-455D-A09C-3CA87644A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.jpeg"/><Relationship Id="rId7" Type="http://schemas.openxmlformats.org/officeDocument/2006/relationships/image" Target="../media/image6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jpe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jpeg"/><Relationship Id="rId7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jpeg"/><Relationship Id="rId7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942680" y="246857"/>
                <a:ext cx="10953851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образования и науки Республики Башкортостан</m:t>
                      </m:r>
                    </m:oMath>
                  </m:oMathPara>
                </a14:m>
                <a:endParaRPr lang="ru-RU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80" y="246857"/>
                <a:ext cx="10953851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BC600CD-FDBF-4D87-8557-CEB1377DF101}"/>
              </a:ext>
            </a:extLst>
          </p:cNvPr>
          <p:cNvSpPr txBox="1"/>
          <p:nvPr/>
        </p:nvSpPr>
        <p:spPr>
          <a:xfrm>
            <a:off x="838201" y="1869880"/>
            <a:ext cx="9495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сформированности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решения текстовых задач обучающихся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системе внешнего оценивания ГИА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49E44-1583-4A44-A313-F0FEBFD22BC6}"/>
              </a:ext>
            </a:extLst>
          </p:cNvPr>
          <p:cNvSpPr txBox="1"/>
          <p:nvPr/>
        </p:nvSpPr>
        <p:spPr>
          <a:xfrm>
            <a:off x="5495026" y="4796639"/>
            <a:ext cx="6072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Демидова С.В., преподаватель ЦНППМПР, региональный координатор РМА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617" y="1188572"/>
            <a:ext cx="1789914" cy="82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1"/>
            <a:ext cx="12197558" cy="6857999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5C3730-4844-493F-BF9C-8C0D83F9E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155" y="99793"/>
            <a:ext cx="1158995" cy="5306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182005-06F2-49F3-82F8-C5B2F95E5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311" y="259821"/>
            <a:ext cx="4640757" cy="30671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C4B2E0-FA77-41A9-A0FD-8C7200B1A2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29" r="3166"/>
          <a:stretch/>
        </p:blipFill>
        <p:spPr>
          <a:xfrm>
            <a:off x="5928198" y="3326962"/>
            <a:ext cx="6263802" cy="2771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6A2218-21EF-4525-B479-9C57CDBC6999}"/>
              </a:ext>
            </a:extLst>
          </p:cNvPr>
          <p:cNvSpPr txBox="1"/>
          <p:nvPr/>
        </p:nvSpPr>
        <p:spPr>
          <a:xfrm>
            <a:off x="132850" y="299243"/>
            <a:ext cx="90441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анализ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выполнения заданий КИМ ОГЭ-2024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(46452ч.)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0C99F3-DDC5-4A87-BA4B-26EC20633D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71" r="2977"/>
          <a:stretch/>
        </p:blipFill>
        <p:spPr>
          <a:xfrm>
            <a:off x="53334" y="1793391"/>
            <a:ext cx="5810212" cy="357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10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-62374"/>
            <a:ext cx="12197558" cy="685799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C600CD-FDBF-4D87-8557-CEB1377DF101}"/>
              </a:ext>
            </a:extLst>
          </p:cNvPr>
          <p:cNvSpPr txBox="1"/>
          <p:nvPr/>
        </p:nvSpPr>
        <p:spPr>
          <a:xfrm>
            <a:off x="838201" y="1869880"/>
            <a:ext cx="949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720" y="62375"/>
            <a:ext cx="1582704" cy="72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6977F9-4FC4-4724-A4A0-AAF7692283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44"/>
          <a:stretch/>
        </p:blipFill>
        <p:spPr>
          <a:xfrm>
            <a:off x="2001804" y="1541801"/>
            <a:ext cx="7283598" cy="4468755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469BF7-1691-496B-82F6-A3C460AAA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9589" y="2168165"/>
            <a:ext cx="626411" cy="39121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B853F7-A6D0-40CF-8E0C-E4E37A17D89A}"/>
              </a:ext>
            </a:extLst>
          </p:cNvPr>
          <p:cNvSpPr txBox="1"/>
          <p:nvPr/>
        </p:nvSpPr>
        <p:spPr>
          <a:xfrm>
            <a:off x="480767" y="118905"/>
            <a:ext cx="86962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Содержательный анализ  выполнения заданий КИМ ЕГЭ - 2024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823A57-D420-4202-B518-18CAFAFEB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4624" y="694484"/>
            <a:ext cx="6677957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91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4B8ACC-6042-43E4-9C18-EF07E94F130A}"/>
              </a:ext>
            </a:extLst>
          </p:cNvPr>
          <p:cNvSpPr txBox="1"/>
          <p:nvPr/>
        </p:nvSpPr>
        <p:spPr>
          <a:xfrm>
            <a:off x="1562444" y="272113"/>
            <a:ext cx="107488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49E44-1583-4A44-A313-F0FEBFD22BC6}"/>
              </a:ext>
            </a:extLst>
          </p:cNvPr>
          <p:cNvSpPr txBox="1"/>
          <p:nvPr/>
        </p:nvSpPr>
        <p:spPr>
          <a:xfrm>
            <a:off x="5495026" y="4796639"/>
            <a:ext cx="607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B11A9E-98A6-4BD9-97CF-0FB1B29EC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841" y="948434"/>
            <a:ext cx="9043977" cy="508723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4DF2112-89D0-4871-AF6B-040EE547E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818" y="149789"/>
            <a:ext cx="1743607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40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00" y="0"/>
            <a:ext cx="9587400" cy="1584000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chemeClr val="tx1"/>
                </a:solidFill>
                <a:ea typeface="Times New Roman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Турист проплыл на лодке против течения реки 6 км и по озеру 15 км, затратив на путь по озеру на 1 час больше, чем на путь по реке. Зная, что скорость течения реки равна 2 км/ч, найдите скорость лодки по озеру.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71000" y="1674000"/>
                <a:ext cx="11595309" cy="49950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                                         1)</a:t>
                </a: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Составим и решим уравнение:</a:t>
                </a:r>
              </a:p>
              <a:p>
                <a:pPr marL="0" indent="0">
                  <a:buNone/>
                </a:pP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х−2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ru-RU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ru-RU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х</m:t>
                        </m:r>
                      </m:e>
                      <m:sup>
                        <m:r>
                          <a:rPr kumimoji="0" lang="ru-RU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ru-RU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- 11х + 30 = 0,     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х=6  или    х=5.</a:t>
                </a:r>
                <a:endPara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</a:t>
                </a:r>
              </a:p>
              <a:p>
                <a:pPr marL="0" indent="0">
                  <a:buNone/>
                </a:pPr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3)  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ru-RU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    </a:t>
                </a:r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ru-RU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    </a:t>
                </a:r>
                <a:endParaRPr lang="ru-RU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2,5 – 1,5 = 1 (верно)               3 -2 = 1 (верно)</a:t>
                </a:r>
                <a:endParaRPr lang="ru-RU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4)  Оба значения переменной удовлетворяют условию задачи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х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 Скорость лодки  по озеру  6 км/ч или 5 км/ч.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000" y="1674000"/>
                <a:ext cx="11595309" cy="4995000"/>
              </a:xfrm>
              <a:blipFill>
                <a:blip r:embed="rId2"/>
                <a:stretch>
                  <a:fillRect l="-526" t="-24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/>
            </p:nvGraphicFramePr>
            <p:xfrm>
              <a:off x="4971000" y="1674001"/>
              <a:ext cx="6840000" cy="202295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7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1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1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98005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       </a:t>
                          </a:r>
                          <a:r>
                            <a:rPr lang="en-US" dirty="0"/>
                            <a:t>S ( </a:t>
                          </a:r>
                          <a:r>
                            <a:rPr lang="ru-RU" dirty="0"/>
                            <a:t>км</a:t>
                          </a:r>
                          <a:r>
                            <a:rPr lang="en-US" dirty="0"/>
                            <a:t>  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    </a:t>
                          </a:r>
                          <a:r>
                            <a:rPr lang="en-US" dirty="0"/>
                            <a:t>V  (  </a:t>
                          </a:r>
                          <a:r>
                            <a:rPr lang="ru-RU" dirty="0"/>
                            <a:t>км/ч</a:t>
                          </a:r>
                          <a:r>
                            <a:rPr lang="en-US" dirty="0"/>
                            <a:t>  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</a:t>
                          </a:r>
                          <a:r>
                            <a:rPr lang="ru-RU" dirty="0"/>
                            <a:t>      </a:t>
                          </a:r>
                          <a:r>
                            <a:rPr lang="en-US" dirty="0"/>
                            <a:t>t </a:t>
                          </a:r>
                          <a:r>
                            <a:rPr lang="ru-RU" baseline="0" dirty="0"/>
                            <a:t> (</a:t>
                          </a:r>
                          <a:r>
                            <a:rPr lang="en-US" dirty="0"/>
                            <a:t>  </a:t>
                          </a:r>
                          <a:r>
                            <a:rPr lang="ru-RU" dirty="0"/>
                            <a:t>ч</a:t>
                          </a:r>
                          <a:r>
                            <a:rPr lang="en-US" dirty="0"/>
                            <a:t> )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0305"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Против</a:t>
                          </a:r>
                          <a:r>
                            <a:rPr lang="ru-RU" b="1" baseline="0" dirty="0"/>
                            <a:t> течения по реке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           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="1" dirty="0"/>
                            <a:t>    Х-2 , </a:t>
                          </a:r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ru-RU" sz="18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х</a:t>
                          </a:r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&gt;</a:t>
                          </a:r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8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)</a:t>
                          </a:r>
                          <a:endParaRPr lang="ru-RU" sz="18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ru-RU" b="1" i="1" smtClean="0">
                                        <a:latin typeface="Cambria Math" panose="02040503050406030204" pitchFamily="18" charset="0"/>
                                      </a:rPr>
                                      <m:t>х−</m:t>
                                    </m:r>
                                    <m:r>
                                      <a:rPr lang="ru-RU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91690"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По озеру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                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   </a:t>
                          </a:r>
                          <a:r>
                            <a:rPr lang="ru-RU" b="1" baseline="0" dirty="0"/>
                            <a:t> </a:t>
                          </a:r>
                          <a:r>
                            <a:rPr lang="ru-RU" b="1" dirty="0"/>
                            <a:t>Х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1" i="1" smtClean="0"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num>
                                  <m:den>
                                    <m:r>
                                      <a:rPr lang="ru-RU" b="1" i="1" smtClean="0">
                                        <a:latin typeface="Cambria Math" panose="02040503050406030204" pitchFamily="18" charset="0"/>
                                      </a:rPr>
                                      <m:t>х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392344"/>
                  </p:ext>
                </p:extLst>
              </p:nvPr>
            </p:nvGraphicFramePr>
            <p:xfrm>
              <a:off x="4971000" y="1674001"/>
              <a:ext cx="6840000" cy="202295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710000"/>
                    <a:gridCol w="1710000"/>
                    <a:gridCol w="1710000"/>
                    <a:gridCol w="1710000"/>
                  </a:tblGrid>
                  <a:tr h="498005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       </a:t>
                          </a:r>
                          <a:r>
                            <a:rPr lang="en-US" dirty="0" smtClean="0"/>
                            <a:t>S ( </a:t>
                          </a:r>
                          <a:r>
                            <a:rPr lang="ru-RU" dirty="0" smtClean="0"/>
                            <a:t>км</a:t>
                          </a:r>
                          <a:r>
                            <a:rPr lang="en-US" dirty="0" smtClean="0"/>
                            <a:t>  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    </a:t>
                          </a:r>
                          <a:r>
                            <a:rPr lang="en-US" dirty="0" smtClean="0"/>
                            <a:t>V  (  </a:t>
                          </a:r>
                          <a:r>
                            <a:rPr lang="ru-RU" dirty="0" smtClean="0"/>
                            <a:t>км/ч</a:t>
                          </a:r>
                          <a:r>
                            <a:rPr lang="en-US" dirty="0" smtClean="0"/>
                            <a:t>  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</a:t>
                          </a:r>
                          <a:r>
                            <a:rPr lang="ru-RU" dirty="0" smtClean="0"/>
                            <a:t>      </a:t>
                          </a:r>
                          <a:r>
                            <a:rPr lang="en-US" dirty="0" smtClean="0"/>
                            <a:t>t </a:t>
                          </a:r>
                          <a:r>
                            <a:rPr lang="ru-RU" baseline="0" dirty="0" smtClean="0"/>
                            <a:t> (</a:t>
                          </a:r>
                          <a:r>
                            <a:rPr lang="en-US" dirty="0" smtClean="0"/>
                            <a:t>  </a:t>
                          </a:r>
                          <a:r>
                            <a:rPr lang="ru-RU" dirty="0" smtClean="0"/>
                            <a:t>ч</a:t>
                          </a:r>
                          <a:r>
                            <a:rPr lang="en-US" dirty="0" smtClean="0"/>
                            <a:t> )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Против</a:t>
                          </a:r>
                          <a:r>
                            <a:rPr lang="ru-RU" b="1" baseline="0" dirty="0" smtClean="0"/>
                            <a:t> течения по реке</a:t>
                          </a:r>
                          <a:endParaRPr lang="ru-RU" b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                 6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="1" dirty="0" smtClean="0"/>
                            <a:t>    Х-2 , </a:t>
                          </a:r>
                          <a:r>
                            <a:rPr lang="en-US" sz="18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ru-RU" sz="18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х</a:t>
                          </a:r>
                          <a:r>
                            <a:rPr lang="en-US" sz="18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&gt;</a:t>
                          </a:r>
                          <a:r>
                            <a:rPr lang="en-US" sz="18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8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8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)</a:t>
                          </a:r>
                          <a:endParaRPr lang="ru-RU" sz="1800" b="1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000" t="-58000" r="-1423" b="-68667"/>
                          </a:stretch>
                        </a:blipFill>
                      </a:tcPr>
                    </a:tc>
                  </a:tr>
                  <a:tr h="610553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По </a:t>
                          </a:r>
                          <a:r>
                            <a:rPr lang="ru-RU" b="1" dirty="0" smtClean="0"/>
                            <a:t>озеру 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                15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   </a:t>
                          </a:r>
                          <a:r>
                            <a:rPr lang="ru-RU" b="1" baseline="0" dirty="0" smtClean="0"/>
                            <a:t> </a:t>
                          </a:r>
                          <a:r>
                            <a:rPr lang="ru-RU" b="1" dirty="0" smtClean="0"/>
                            <a:t>Х 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000" t="-234653" r="-1423" b="-198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C8BAB1-3634-4E53-A1AA-DDDE9F6A6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2702" y="189000"/>
            <a:ext cx="174360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4B8ACC-6042-43E4-9C18-EF07E94F130A}"/>
              </a:ext>
            </a:extLst>
          </p:cNvPr>
          <p:cNvSpPr txBox="1"/>
          <p:nvPr/>
        </p:nvSpPr>
        <p:spPr>
          <a:xfrm>
            <a:off x="1562444" y="272113"/>
            <a:ext cx="107488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49E44-1583-4A44-A313-F0FEBFD22BC6}"/>
              </a:ext>
            </a:extLst>
          </p:cNvPr>
          <p:cNvSpPr txBox="1"/>
          <p:nvPr/>
        </p:nvSpPr>
        <p:spPr>
          <a:xfrm>
            <a:off x="5495026" y="4796639"/>
            <a:ext cx="607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818" y="289410"/>
            <a:ext cx="1744225" cy="80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82D218-3682-4E9A-AA91-292E67315686}"/>
              </a:ext>
            </a:extLst>
          </p:cNvPr>
          <p:cNvSpPr txBox="1"/>
          <p:nvPr/>
        </p:nvSpPr>
        <p:spPr>
          <a:xfrm>
            <a:off x="1065229" y="2601799"/>
            <a:ext cx="8147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DD8463-17E8-4E5A-AAB0-EB940FFF23AF}"/>
              </a:ext>
            </a:extLst>
          </p:cNvPr>
          <p:cNvSpPr txBox="1"/>
          <p:nvPr/>
        </p:nvSpPr>
        <p:spPr>
          <a:xfrm>
            <a:off x="838199" y="642124"/>
            <a:ext cx="8374143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Первую половину трассы автомобиль проехал со скоростью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56 км/ч, а вторую — со скоростью 84 км/ч. Найдите среднюю скорость автомобиля на протяжении всего пути.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Решение.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Пусть  длина всей  трассы  - 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S,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длина половины трассы,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t₁ = S/56(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время, затраченное автомобилем на первую половину трассы,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S/84(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вторую половину трассы, то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0C6E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45EE27-D4FA-4D57-AF68-91E456AEC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081" y="3749017"/>
            <a:ext cx="7759916" cy="198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76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5C3730-4844-493F-BF9C-8C0D83F9E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887" y="122947"/>
            <a:ext cx="1521702" cy="696734"/>
          </a:xfrm>
          <a:prstGeom prst="rect">
            <a:avLst/>
          </a:prstGeom>
        </p:spPr>
      </p:pic>
      <p:pic>
        <p:nvPicPr>
          <p:cNvPr id="13" name="Рисунок 12" descr="C:\Users\1\Desktop\21.jpg">
            <a:extLst>
              <a:ext uri="{FF2B5EF4-FFF2-40B4-BE49-F238E27FC236}">
                <a16:creationId xmlns:a16="http://schemas.microsoft.com/office/drawing/2014/main" id="{C5A48607-DA17-489B-B87A-C268BF63801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4062" r="5548" b="78833"/>
          <a:stretch/>
        </p:blipFill>
        <p:spPr bwMode="auto">
          <a:xfrm>
            <a:off x="2137553" y="180756"/>
            <a:ext cx="7073982" cy="127785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1\Desktop\21.jpg">
            <a:extLst>
              <a:ext uri="{FF2B5EF4-FFF2-40B4-BE49-F238E27FC236}">
                <a16:creationId xmlns:a16="http://schemas.microsoft.com/office/drawing/2014/main" id="{CA3150C4-81C2-44C2-A11B-6212C359169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t="29570" r="12755" b="36245"/>
          <a:stretch/>
        </p:blipFill>
        <p:spPr bwMode="auto">
          <a:xfrm>
            <a:off x="282804" y="1914565"/>
            <a:ext cx="4751109" cy="326423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7EC7B08-08F2-4645-AA8A-6ACE2BA57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1640" y="1918210"/>
            <a:ext cx="5936221" cy="323999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12E69B-5F24-44D1-974A-896D2C8BA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187" y="5410880"/>
            <a:ext cx="6669602" cy="85961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26258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89" y="159238"/>
            <a:ext cx="1421792" cy="65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F3D853-4BBA-4103-8806-CADB03623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682" y="1092571"/>
            <a:ext cx="5252242" cy="262072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6642CF-1C89-42F6-AC54-7DBEBE5DB0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580" r="4366"/>
          <a:stretch/>
        </p:blipFill>
        <p:spPr>
          <a:xfrm>
            <a:off x="7513163" y="1077013"/>
            <a:ext cx="4181651" cy="31650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CE8888-BF75-4F34-BE3E-8DAC58733D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23" y="3807534"/>
            <a:ext cx="3107243" cy="201372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F00E0A-D0AD-4BD5-96FD-5FF52CFECC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5106" y="3807534"/>
            <a:ext cx="3191749" cy="2013722"/>
          </a:xfrm>
          <a:prstGeom prst="rect">
            <a:avLst/>
          </a:prstGeom>
          <a:ln>
            <a:solidFill>
              <a:srgbClr val="00206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7FB84D-BA07-4C27-B6E4-010546620305}"/>
                  </a:ext>
                </a:extLst>
              </p:cNvPr>
              <p:cNvSpPr txBox="1"/>
              <p:nvPr/>
            </p:nvSpPr>
            <p:spPr>
              <a:xfrm>
                <a:off x="454410" y="159238"/>
                <a:ext cx="872258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                 "</m:t>
                      </m:r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Яндекс.  Учебник"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7FB84D-BA07-4C27-B6E4-010546620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10" y="159238"/>
                <a:ext cx="872258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7D56FC-EF60-4369-A719-AE23A52395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097" y="172126"/>
            <a:ext cx="654664" cy="6546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2C78F4-0F2A-453A-A543-983F9A2C0B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0516" y="120356"/>
            <a:ext cx="1591475" cy="74020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9041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4B8ACC-6042-43E4-9C18-EF07E94F130A}"/>
              </a:ext>
            </a:extLst>
          </p:cNvPr>
          <p:cNvSpPr txBox="1"/>
          <p:nvPr/>
        </p:nvSpPr>
        <p:spPr>
          <a:xfrm>
            <a:off x="1562444" y="272113"/>
            <a:ext cx="107488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600CD-FDBF-4D87-8557-CEB1377DF101}"/>
              </a:ext>
            </a:extLst>
          </p:cNvPr>
          <p:cNvSpPr txBox="1"/>
          <p:nvPr/>
        </p:nvSpPr>
        <p:spPr>
          <a:xfrm>
            <a:off x="490193" y="1508289"/>
            <a:ext cx="36279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На всех уровнях школьного образования система оценивания включает различные формы оценки, которые можно условно разделить на две большие группы </a:t>
            </a:r>
          </a:p>
          <a:p>
            <a:pPr marL="285750" indent="-285750">
              <a:buFontTx/>
              <a:buChar char="-"/>
            </a:pP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внутреннее (внутришкольное) оценивание; </a:t>
            </a:r>
          </a:p>
          <a:p>
            <a:pPr marL="285750" indent="-285750">
              <a:buFontTx/>
              <a:buChar char="-"/>
            </a:pPr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внешнее оценивание. </a:t>
            </a:r>
          </a:p>
          <a:p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Они направлены на выявление особенностей достижения обучающимися образовательных результатов.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49E44-1583-4A44-A313-F0FEBFD22BC6}"/>
              </a:ext>
            </a:extLst>
          </p:cNvPr>
          <p:cNvSpPr txBox="1"/>
          <p:nvPr/>
        </p:nvSpPr>
        <p:spPr>
          <a:xfrm>
            <a:off x="5495026" y="4796639"/>
            <a:ext cx="607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818" y="289410"/>
            <a:ext cx="1744225" cy="80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CBFE41-5CDB-4FD1-8761-7454C071450D}"/>
              </a:ext>
            </a:extLst>
          </p:cNvPr>
          <p:cNvSpPr txBox="1"/>
          <p:nvPr/>
        </p:nvSpPr>
        <p:spPr>
          <a:xfrm>
            <a:off x="188537" y="365126"/>
            <a:ext cx="9577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В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нешнее и внутреннее оценивание результатов образования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9D5974-0861-4962-BCF0-63448469F9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48" t="3969" r="3655" b="9172"/>
          <a:stretch/>
        </p:blipFill>
        <p:spPr>
          <a:xfrm>
            <a:off x="4699483" y="1357052"/>
            <a:ext cx="6072997" cy="443540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84351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5C3730-4844-493F-BF9C-8C0D83F9E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644" y="131645"/>
            <a:ext cx="1629659" cy="7461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B84E26-4D84-4A01-AD55-46970BFCD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92" y="1690688"/>
            <a:ext cx="7466860" cy="3833418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BE349D-C02A-414E-95FC-55DFCC4A2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481" y="191642"/>
            <a:ext cx="1982466" cy="14990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434FAD-913D-4C95-84C6-253A4777B239}"/>
                  </a:ext>
                </a:extLst>
              </p:cNvPr>
              <p:cNvSpPr txBox="1"/>
              <p:nvPr/>
            </p:nvSpPr>
            <p:spPr>
              <a:xfrm>
                <a:off x="565608" y="441510"/>
                <a:ext cx="951133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Региональная</a:t>
                </a:r>
                <a:r>
                  <a:rPr kumimoji="0" lang="ru-RU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система оценки качества 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образования 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Республики Башкортостан</m:t>
                    </m:r>
                  </m:oMath>
                </a14:m>
                <a:endParaRPr kumimoji="0" lang="ru-RU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434FAD-913D-4C95-84C6-253A4777B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08" y="441510"/>
                <a:ext cx="9511339" cy="830997"/>
              </a:xfrm>
              <a:prstGeom prst="rect">
                <a:avLst/>
              </a:prstGeom>
              <a:blipFill>
                <a:blip r:embed="rId6"/>
                <a:stretch>
                  <a:fillRect l="-1026" t="-5839" b="-94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C51DED-E4B7-4C6C-9680-F22E94B231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2668" y="1767073"/>
            <a:ext cx="3267659" cy="383341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A4E7DD-FC7F-4705-A1F5-D6A65D4CC78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3954" b="16911"/>
          <a:stretch/>
        </p:blipFill>
        <p:spPr>
          <a:xfrm>
            <a:off x="5011670" y="4177171"/>
            <a:ext cx="2577449" cy="231570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60486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0"/>
            <a:ext cx="12197558" cy="6857999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CA38F3-2151-4116-B37A-53D7ECC80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764" y="4924769"/>
            <a:ext cx="5808236" cy="9670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28DAA-FA45-47A3-8648-3BE973506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024" y="3047179"/>
            <a:ext cx="4987515" cy="18775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E9A7B9-0FBB-4B00-A461-7021519BA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024" y="2272451"/>
            <a:ext cx="5699976" cy="69018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AED2FBD-B44C-4FA0-9E81-2B570F749F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48" t="10330"/>
          <a:stretch/>
        </p:blipFill>
        <p:spPr>
          <a:xfrm>
            <a:off x="-5558" y="1308945"/>
            <a:ext cx="6389322" cy="50373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A05D8B-CEC1-4970-ADD1-E3F375569DB9}"/>
              </a:ext>
            </a:extLst>
          </p:cNvPr>
          <p:cNvSpPr txBox="1"/>
          <p:nvPr/>
        </p:nvSpPr>
        <p:spPr>
          <a:xfrm>
            <a:off x="141403" y="365125"/>
            <a:ext cx="106994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 ВПР -2024 по учебному предмету «Математика»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вызвавшие наибольшие затруднения  (4 класс)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28FB13-CF87-4232-A90F-A3032AF2B3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6423" y="252302"/>
            <a:ext cx="1999584" cy="91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C600CD-FDBF-4D87-8557-CEB1377DF101}"/>
              </a:ext>
            </a:extLst>
          </p:cNvPr>
          <p:cNvSpPr txBox="1"/>
          <p:nvPr/>
        </p:nvSpPr>
        <p:spPr>
          <a:xfrm>
            <a:off x="838201" y="1869880"/>
            <a:ext cx="949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49E44-1583-4A44-A313-F0FEBFD22BC6}"/>
              </a:ext>
            </a:extLst>
          </p:cNvPr>
          <p:cNvSpPr txBox="1"/>
          <p:nvPr/>
        </p:nvSpPr>
        <p:spPr>
          <a:xfrm>
            <a:off x="5495026" y="4796639"/>
            <a:ext cx="607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885" y="198000"/>
            <a:ext cx="2172768" cy="99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79A91C-526A-40BE-AE94-2F15BDFF4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87" y="4325199"/>
            <a:ext cx="6737222" cy="7517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D42823-E76D-42D4-8D8F-941FD91EC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05" y="5076931"/>
            <a:ext cx="5232300" cy="7257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84080C-AE45-43EE-834E-DD94021A4D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757" y="3745396"/>
            <a:ext cx="6867482" cy="6371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76F098-E6DB-436F-8366-9664E8A4F6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887" y="1597247"/>
            <a:ext cx="6233489" cy="186782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09BEE6B-95F3-4F41-BF45-F05DDFE6F7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7874" y="4126072"/>
            <a:ext cx="5338713" cy="16731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C430EEE-6BA5-4FBC-B6D8-4DF848EDFF16}"/>
              </a:ext>
            </a:extLst>
          </p:cNvPr>
          <p:cNvSpPr txBox="1"/>
          <p:nvPr/>
        </p:nvSpPr>
        <p:spPr>
          <a:xfrm>
            <a:off x="419100" y="365125"/>
            <a:ext cx="87578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 ВПР -2024 по учебному предмету «Математика»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вызвавшие наибольшие затруднения  (5 класс)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EE8906A-9BC6-4D0A-8266-9587A0D58CD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049" t="6741" r="23361" b="46128"/>
          <a:stretch/>
        </p:blipFill>
        <p:spPr>
          <a:xfrm>
            <a:off x="6436376" y="1637944"/>
            <a:ext cx="5586441" cy="1759141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14985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29" y="154317"/>
            <a:ext cx="1897096" cy="87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63CD6C-C24B-4DC2-BFFC-1B0BE9482833}"/>
              </a:ext>
            </a:extLst>
          </p:cNvPr>
          <p:cNvSpPr txBox="1"/>
          <p:nvPr/>
        </p:nvSpPr>
        <p:spPr>
          <a:xfrm>
            <a:off x="838200" y="391848"/>
            <a:ext cx="83387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 ВПР -2024 по учебному предмету «Математика»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вызвавшие наибольшие затруднения  (6 класс)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0FA1E7-F1C7-4127-95A8-DC306305E0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582" r="18242" b="3707"/>
          <a:stretch/>
        </p:blipFill>
        <p:spPr>
          <a:xfrm>
            <a:off x="5656082" y="1547394"/>
            <a:ext cx="6174066" cy="167417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74DD6C-D7E5-46C3-802C-47BAE1E12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465" y="3400042"/>
            <a:ext cx="5322608" cy="4762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52729C-BC24-4A3D-BF9E-CC584F0F4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1012" y="3985369"/>
            <a:ext cx="5492788" cy="5444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ED73DB1-1008-49A2-974C-11EF8788C4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6991" y="4496293"/>
            <a:ext cx="5085472" cy="637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7CFD695-81F3-4C9A-B019-71C52E9DD6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6102" y="5293576"/>
            <a:ext cx="5957395" cy="56921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73B1958-F8DC-48BB-850E-F5BF102348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611" y="4408949"/>
            <a:ext cx="4336192" cy="191875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46C122B-1233-45ED-A15E-B654736B67D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087" t="1803" r="3468" b="3106"/>
          <a:stretch/>
        </p:blipFill>
        <p:spPr>
          <a:xfrm>
            <a:off x="85675" y="1445885"/>
            <a:ext cx="5374064" cy="284168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1385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4B8ACC-6042-43E4-9C18-EF07E94F130A}"/>
              </a:ext>
            </a:extLst>
          </p:cNvPr>
          <p:cNvSpPr txBox="1"/>
          <p:nvPr/>
        </p:nvSpPr>
        <p:spPr>
          <a:xfrm>
            <a:off x="1562444" y="272113"/>
            <a:ext cx="107488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600CD-FDBF-4D87-8557-CEB1377DF101}"/>
              </a:ext>
            </a:extLst>
          </p:cNvPr>
          <p:cNvSpPr txBox="1"/>
          <p:nvPr/>
        </p:nvSpPr>
        <p:spPr>
          <a:xfrm>
            <a:off x="838201" y="1869880"/>
            <a:ext cx="949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49E44-1583-4A44-A313-F0FEBFD22BC6}"/>
              </a:ext>
            </a:extLst>
          </p:cNvPr>
          <p:cNvSpPr txBox="1"/>
          <p:nvPr/>
        </p:nvSpPr>
        <p:spPr>
          <a:xfrm>
            <a:off x="5495026" y="4796639"/>
            <a:ext cx="607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590" y="127573"/>
            <a:ext cx="2172768" cy="99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8A1C22-1F4D-4A76-8A9A-54927737E102}"/>
              </a:ext>
            </a:extLst>
          </p:cNvPr>
          <p:cNvSpPr txBox="1"/>
          <p:nvPr/>
        </p:nvSpPr>
        <p:spPr>
          <a:xfrm>
            <a:off x="556181" y="365125"/>
            <a:ext cx="8656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 ВПР -2024 по учебному предмету «Математика»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вызвавшие наибольшие затруднения  (7 класс)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4CC9C5-9675-429A-A75C-44A62BBC9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60" y="1394214"/>
            <a:ext cx="4202602" cy="309609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8118E9-A292-4F60-B043-CC6FF272C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423" y="2993223"/>
            <a:ext cx="4665209" cy="20250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38645A-CC77-490B-BAE4-3D6453417B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341" y="5556054"/>
            <a:ext cx="5679209" cy="5091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D77831F-9E93-4BE5-A879-BC46F70FD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1341" y="5058663"/>
            <a:ext cx="5856358" cy="3938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11B9852-D461-442C-A30A-CD5B97C66AF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02" r="4970" b="50481"/>
          <a:stretch/>
        </p:blipFill>
        <p:spPr>
          <a:xfrm>
            <a:off x="5285280" y="1350700"/>
            <a:ext cx="6829497" cy="167460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C73F61-881A-404A-B4D5-F453790B59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85" y="4693115"/>
            <a:ext cx="6072997" cy="4399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ACE3853-B07F-4B6D-932D-30AEE4C360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48" y="5286793"/>
            <a:ext cx="5806743" cy="4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8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951" y="114400"/>
            <a:ext cx="1883564" cy="86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4292DA-01E7-46AF-899A-5139FFEA881B}"/>
              </a:ext>
            </a:extLst>
          </p:cNvPr>
          <p:cNvSpPr txBox="1"/>
          <p:nvPr/>
        </p:nvSpPr>
        <p:spPr>
          <a:xfrm>
            <a:off x="320511" y="197963"/>
            <a:ext cx="88918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 ВПР -2024 по учебному предмету «Математика»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вызвавшие наибольшие затруднения  (8 класс)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440ED3-2966-4F05-8001-BBC3C34F7F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/>
          <a:stretch/>
        </p:blipFill>
        <p:spPr>
          <a:xfrm>
            <a:off x="4771289" y="1153086"/>
            <a:ext cx="5877072" cy="14879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1EBC50-E974-4EA8-B933-64B1F22042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22" t="-8107" r="-3022" b="8107"/>
          <a:stretch/>
        </p:blipFill>
        <p:spPr>
          <a:xfrm>
            <a:off x="4363762" y="2782994"/>
            <a:ext cx="5048463" cy="4444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973029-D37B-4265-AD00-32700DC73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6665" y="5812893"/>
            <a:ext cx="5264477" cy="6540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C4069A1-4A41-4BCC-86ED-98FBA39A45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4722" y="2701459"/>
            <a:ext cx="3087278" cy="245807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8D8B495-FD34-4D1C-A5F8-C111D14BDE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6905" y="3626592"/>
            <a:ext cx="4674674" cy="113383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53FCCD3-6659-4066-910F-866AC397103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" r="2468" b="-7291"/>
          <a:stretch/>
        </p:blipFill>
        <p:spPr>
          <a:xfrm>
            <a:off x="4309101" y="5197011"/>
            <a:ext cx="5030514" cy="5439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5A1AE65-4F93-4F29-B58E-A7B52B13167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266" t="1695" r="-1266" b="12644"/>
          <a:stretch/>
        </p:blipFill>
        <p:spPr>
          <a:xfrm>
            <a:off x="72006" y="1008732"/>
            <a:ext cx="4237095" cy="475861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4973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5C3730-4844-493F-BF9C-8C0D83F9E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871" y="124611"/>
            <a:ext cx="1972841" cy="9032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796D8F-4F97-4145-A09E-7E4CD7AB1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338" y="1537920"/>
            <a:ext cx="7716719" cy="3854490"/>
          </a:xfrm>
          <a:prstGeom prst="rect">
            <a:avLst/>
          </a:prstGeom>
          <a:solidFill>
            <a:srgbClr val="C00000"/>
          </a:solidFill>
          <a:ln w="19050">
            <a:solidFill>
              <a:srgbClr val="00206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93B535-AC08-4B75-B079-D466DBBF1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871" y="2131656"/>
            <a:ext cx="2206801" cy="19048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D639B2-5404-47AB-BF5B-173B7BF43CC4}"/>
                  </a:ext>
                </a:extLst>
              </p:cNvPr>
              <p:cNvSpPr txBox="1"/>
              <p:nvPr/>
            </p:nvSpPr>
            <p:spPr>
              <a:xfrm>
                <a:off x="376288" y="365125"/>
                <a:ext cx="926906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Региональный центр обработки информации</a:t>
                </a:r>
                <a:r>
                  <a:rPr kumimoji="0" lang="ru-RU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Республики Башкортостан</m:t>
                    </m:r>
                  </m:oMath>
                </a14:m>
                <a:endParaRPr kumimoji="0" lang="ru-RU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D639B2-5404-47AB-BF5B-173B7BF43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88" y="365125"/>
                <a:ext cx="9269062" cy="830997"/>
              </a:xfrm>
              <a:prstGeom prst="rect">
                <a:avLst/>
              </a:prstGeom>
              <a:blipFill>
                <a:blip r:embed="rId6"/>
                <a:stretch>
                  <a:fillRect t="-5882" b="-10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1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490</Words>
  <Application>Microsoft Office PowerPoint</Application>
  <PresentationFormat>Широкоэкранный</PresentationFormat>
  <Paragraphs>61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Турист проплыл на лодке против течения реки 6 км и по озеру 15 км, затратив на путь по озеру на 1 час больше, чем на путь по реке. Зная, что скорость течения реки равна 2 км/ч, найдите скорость лодки по озеру.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AdminCnppm</dc:creator>
  <cp:lastModifiedBy>User1</cp:lastModifiedBy>
  <cp:revision>42</cp:revision>
  <dcterms:created xsi:type="dcterms:W3CDTF">2024-11-02T10:16:33Z</dcterms:created>
  <dcterms:modified xsi:type="dcterms:W3CDTF">2024-12-17T08:29:33Z</dcterms:modified>
</cp:coreProperties>
</file>